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305" r:id="rId3"/>
    <p:sldId id="289" r:id="rId4"/>
    <p:sldId id="274" r:id="rId5"/>
    <p:sldId id="288" r:id="rId6"/>
    <p:sldId id="280" r:id="rId7"/>
    <p:sldId id="256" r:id="rId8"/>
    <p:sldId id="266" r:id="rId9"/>
    <p:sldId id="265" r:id="rId10"/>
    <p:sldId id="279" r:id="rId11"/>
    <p:sldId id="321" r:id="rId12"/>
    <p:sldId id="276" r:id="rId13"/>
    <p:sldId id="278" r:id="rId14"/>
    <p:sldId id="275" r:id="rId15"/>
    <p:sldId id="327" r:id="rId16"/>
    <p:sldId id="324" r:id="rId17"/>
    <p:sldId id="325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6835" autoAdjust="0"/>
  </p:normalViewPr>
  <p:slideViewPr>
    <p:cSldViewPr>
      <p:cViewPr varScale="1">
        <p:scale>
          <a:sx n="117" d="100"/>
          <a:sy n="117" d="100"/>
        </p:scale>
        <p:origin x="14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EC131-E493-E244-B097-861F0C42B9D4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7531B-C1C4-C845-A4BA-3E3C7E1023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7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</a:t>
            </a:r>
            <a:r>
              <a:rPr lang="en-US" baseline="0" dirty="0" smtClean="0"/>
              <a:t>e the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531B-C1C4-C845-A4BA-3E3C7E1023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9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Law,</a:t>
            </a:r>
            <a:r>
              <a:rPr lang="en-US" baseline="0" dirty="0" smtClean="0"/>
              <a:t> Med., Dental, Business, Eng. All Ranked Top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531B-C1C4-C845-A4BA-3E3C7E1023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9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 of top 50 markets are within</a:t>
            </a:r>
            <a:r>
              <a:rPr lang="en-US" baseline="0" dirty="0" smtClean="0"/>
              <a:t> 500 miles of 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531B-C1C4-C845-A4BA-3E3C7E1023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9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4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3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5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2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3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2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6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7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7A788-46F9-46EB-AD20-3219F925A6C0}" type="datetimeFigureOut">
              <a:rPr lang="en-US" smtClean="0"/>
              <a:t>7/29/2016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4AF7-A8FB-4566-995A-9AC569E72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5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4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2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4.png"/><Relationship Id="rId3" Type="http://schemas.openxmlformats.org/officeDocument/2006/relationships/image" Target="../media/image8.png"/><Relationship Id="rId21" Type="http://schemas.openxmlformats.org/officeDocument/2006/relationships/image" Target="../media/image43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17" Type="http://schemas.openxmlformats.org/officeDocument/2006/relationships/image" Target="../media/image33.png"/><Relationship Id="rId2" Type="http://schemas.openxmlformats.org/officeDocument/2006/relationships/image" Target="../media/image49.png"/><Relationship Id="rId16" Type="http://schemas.openxmlformats.org/officeDocument/2006/relationships/image" Target="../media/image3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24" Type="http://schemas.openxmlformats.org/officeDocument/2006/relationships/image" Target="../media/image12.png"/><Relationship Id="rId5" Type="http://schemas.openxmlformats.org/officeDocument/2006/relationships/image" Target="../media/image13.png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10" Type="http://schemas.openxmlformats.org/officeDocument/2006/relationships/image" Target="../media/image21.png"/><Relationship Id="rId19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ion-title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institutional paradigm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alumni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enrollment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-budget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rankin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B- game plan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2514600"/>
            <a:ext cx="580757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cs typeface="Aharoni" pitchFamily="2" charset="-79"/>
              </a:rPr>
              <a:t>• </a:t>
            </a:r>
            <a:r>
              <a:rPr lang="en-US" sz="2600" b="1" dirty="0" smtClean="0">
                <a:solidFill>
                  <a:srgbClr val="FFFFFF"/>
                </a:solidFill>
                <a:cs typeface="Aharoni" pitchFamily="2" charset="-79"/>
              </a:rPr>
              <a:t>Department Strategic Plan   </a:t>
            </a:r>
            <a:r>
              <a:rPr lang="en-US" sz="1600" b="1" dirty="0" smtClean="0">
                <a:solidFill>
                  <a:srgbClr val="FFFFFF"/>
                </a:solidFill>
                <a:cs typeface="Aharoni" pitchFamily="2" charset="-79"/>
              </a:rPr>
              <a:t>[6-12 months]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4363" y="3276600"/>
            <a:ext cx="580757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cs typeface="Aharoni" pitchFamily="2" charset="-79"/>
              </a:rPr>
              <a:t>• </a:t>
            </a:r>
            <a:r>
              <a:rPr lang="en-US" sz="2600" b="1" dirty="0" smtClean="0">
                <a:solidFill>
                  <a:srgbClr val="FFFFFF"/>
                </a:solidFill>
                <a:cs typeface="Aharoni" pitchFamily="2" charset="-79"/>
              </a:rPr>
              <a:t>Facilities Master Plan   </a:t>
            </a:r>
            <a:r>
              <a:rPr lang="en-US" sz="1600" b="1" dirty="0" smtClean="0">
                <a:solidFill>
                  <a:srgbClr val="FFFFFF"/>
                </a:solidFill>
                <a:cs typeface="Aharoni" pitchFamily="2" charset="-79"/>
              </a:rPr>
              <a:t>[12-24 months]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0594" y="4038600"/>
            <a:ext cx="580757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cs typeface="Aharoni" pitchFamily="2" charset="-79"/>
              </a:rPr>
              <a:t>• </a:t>
            </a:r>
            <a:r>
              <a:rPr lang="en-US" sz="2600" b="1" dirty="0" smtClean="0">
                <a:solidFill>
                  <a:srgbClr val="FFFFFF"/>
                </a:solidFill>
                <a:cs typeface="Aharoni" pitchFamily="2" charset="-79"/>
              </a:rPr>
              <a:t>Creating a “College Athletics” Tradition</a:t>
            </a:r>
            <a:endParaRPr lang="en-US" sz="1600" b="1" dirty="0" smtClean="0">
              <a:solidFill>
                <a:srgbClr val="FFFFFF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99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ion-title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GROSS\new map slides\map1-PRO tea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GROSS\Map logos-with pro teams\logo-380x380-PRO-U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GROSS\Map logos-with pro teams\logo-380x380-PRO-pit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840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:\GROSS\Map logos-with pro teams\logo-380x380-PRO-minneso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0535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J:\GROSS\Map logos-with pro teams\logo-380x380-PRO-mayla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97" y="269748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:\GROSS\Map logos-with pro teams\logo-380x380-PRO-G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89" y="414609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J:\GROSS\Map logos-with pro teams\logo-380x380-PRO-cincinnat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1158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:\GROSS\Map logos-with pro teams\logo-380x380-PRO-c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4513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J:\GROSS\Map logos-with pro teams\logo-380x380-PRO-ASU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17998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J:\GROSS\11-1-12\logo-380x380-PRO-bost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922303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J:\GROSS\11-1-12\logo-380x380-PRO-houst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50" y="491320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:\GROSS\11-1-12\logo-380x380-PRO-SMU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4152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J:\GROSS\11-1-12\logo-380x380-PRO-TC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27" y="43637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J:\GROSS\11-1-12\logo-380x380-PRO-utah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0749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J:\GROSS\11-1-12\logo-380x380-PRO-vandy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29" y="344424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tgross\AppData\Local\Microsoft\Windows\Temporary Internet Files\Content.Outlook\YF90GZDN\logo-380x380-PRO-miam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77" y="509527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tgross\AppData\Local\Microsoft\Windows\Temporary Internet Files\Content.Outlook\YF90GZDN\logo-380x380-PRO-rutgers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00" y="207597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tgross\AppData\Local\Microsoft\Windows\Temporary Internet Files\Content.Outlook\YF90GZDN\logo-380x380-PRO-memphi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1676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etgross\AppData\Local\Microsoft\Windows\Temporary Internet Files\Content.Outlook\YF90GZDN\logo-380x380-PRO-northwester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ion-statement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B-institutional profil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524115"/>
            <a:ext cx="5807570" cy="3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Member of the Association of American Universities (AAU)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5807570" cy="3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  <a:cs typeface="Aharoni" pitchFamily="2" charset="-79"/>
              </a:rPr>
              <a:t>The</a:t>
            </a:r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 Flagship University of the State of New York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24260"/>
            <a:ext cx="5807570" cy="3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cs typeface="Aharoni" pitchFamily="2" charset="-79"/>
              </a:rPr>
              <a:t>Over 220,000 Alumni Worldwide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990830"/>
            <a:ext cx="5807570" cy="3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Largest/Highest Rated Public University in the Northeast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457545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Law, Med., Dent., Bus., Eng. all Ranked Top 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390975"/>
            <a:ext cx="5807570" cy="3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$1.7 Billion Economic Impact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99" y="4857690"/>
            <a:ext cx="707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Regional Population (WNY) Over 2.5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334000"/>
            <a:ext cx="7070085" cy="406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cs typeface="Aharoni" pitchFamily="2" charset="-79"/>
              </a:rPr>
              <a:t>UB 2020: Commitment to “Enduring Prominence”</a:t>
            </a:r>
          </a:p>
        </p:txBody>
      </p:sp>
    </p:spTree>
    <p:extLst>
      <p:ext uri="{BB962C8B-B14F-4D97-AF65-F5344CB8AC3E}">
        <p14:creationId xmlns:p14="http://schemas.microsoft.com/office/powerpoint/2010/main" val="36524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ffalo Metro market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4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2417618"/>
            <a:ext cx="326468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7.  Boston  (455 miles)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5400" y="2750127"/>
            <a:ext cx="5257800" cy="33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9.  Washington D.C.  (386 miles)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3511" y="3082636"/>
            <a:ext cx="4345289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17.  Cleveland-Akron  (190 miles)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3415145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23.  Pittsburgh  (216 miles)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5400" y="3747654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25.  Indianapolis (500 miles)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5400" y="4080163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26.  Baltimore  (368 miles)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00" y="4412672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32.  Columbus  (326 miles)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5400" y="4745181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34.  Cincinnati  (433 miles)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5077690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41.  Harrisburg-Lancaster-Lebanon  (285 miles)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5400" y="5334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cs typeface="Aharoni" pitchFamily="2" charset="-79"/>
              </a:rPr>
              <a:t>51.  Buffalo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3511" y="2085109"/>
            <a:ext cx="4345289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cs typeface="Aharoni" pitchFamily="2" charset="-79"/>
              </a:rPr>
              <a:t>4</a:t>
            </a:r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.  Philadelphia  (381 miles)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95400" y="1752600"/>
            <a:ext cx="52578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1.  New York  (374 miles)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2114" y="1295400"/>
            <a:ext cx="564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cs typeface="Aharoni" pitchFamily="2" charset="-79"/>
              </a:rPr>
              <a:t>Within 500 miles of 11 of top 50 television markets</a:t>
            </a:r>
          </a:p>
        </p:txBody>
      </p:sp>
    </p:spTree>
    <p:extLst>
      <p:ext uri="{BB962C8B-B14F-4D97-AF65-F5344CB8AC3E}">
        <p14:creationId xmlns:p14="http://schemas.microsoft.com/office/powerpoint/2010/main" val="7750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-Alumni US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umni in major metro market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J:\GROSS\Map Logos-PNG\logo-220x220-U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53" y="129620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GROSS\Map Logos-PNG\logo-220x220-alaba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16" y="430959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J:\GROSS\Map Logos-PNG\logo-220x220-arizo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22" y="39544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J:\GROSS\Map Logos-PNG\logo-220x220-arkans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77" y="397654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:\GROSS\Map Logos-PNG\logo-220x220-Buffal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15" y="1923776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J:\GROSS\Map Logos-PNG\logo-220x220-c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186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:\GROSS\Map Logos-PNG\logo-220x220-colorad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79581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J:\GROSS\Map Logos-PNG\logo-220x220-florid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2" y="50292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:\GROSS\Map Logos-PNG\logo-220x220-georgi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64" y="427519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J:\GROSS\Map Logos-PNG\logo-220x220-hawai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5" y="50292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J:\GROSS\Map Logos-PNG\logo-220x220-idah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67" y="215373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J:\GROSS\Map Logos-PNG\logo-220x220-illinoi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15" y="29857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J:\GROSS\Map Logos-PNG\logo-220x220-indian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7" y="288405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J:\GROSS\Map Logos-PNG\logo-220x220-iow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7" y="26414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:\GROSS\Map Logos-PNG\logo-220x220-kansa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39" y="331057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J:\GROSS\Map Logos-PNG\logo-220x220-marylan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92" y="28948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J:\GROSS\Map Logos-PNG\logo-220x220-michiga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35" y="238900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J:\GROSS\Map Logos-PNG\logo-220x220-minnesot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17" y="187301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J:\GROSS\Map Logos-PNG\logo-220x220-mizzou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70" y="33455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J:\GROSS\Map Logos-PNG\logo-220x220-nebraska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0" y="275190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J:\GROSS\Map Logos-PNG\logo-220x220-nevada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05" y="277699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J:\GROSS\Map Logos-PNG\logo-220x220-new-mexico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64" y="397654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J:\GROSS\Map Logos-PNG\logo-220x220-ohio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46" y="283274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J:\GROSS\Map Logos-PNG\logo-220x220-oklahoma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32" y="38684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J:\GROSS\Map Logos-PNG\logo-220x220-Ole-Miss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92" y="425086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J:\GROSS\Map Logos-PNG\logo-220x220-oregon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27" y="193765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J:\GROSS\Map Logos-PNG\logo-220x220-penn-state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92" y="260737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J:\GROSS\Map Logos-PNG\logo-220x220-rutger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83" y="2582446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J:\GROSS\Map Logos-PNG\logo-220x220-south-carolina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04" y="399332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1" descr="J:\GROSS\Map Logos-PNG\logo-220x220-tennessee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56" y="374235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J:\GROSS\Map Logos-PNG\logo-220x220-texa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62" y="473407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J:\GROSS\Map Logos-PNG\logo-220x220-UCONN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63" y="225646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J:\GROSS\Map Logos-PNG\logo-220x220-UK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15" y="33366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J:\GROSS\Map Logos-PNG\logo-220x220-UNC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5" y="36107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J:\GROSS\Map Logos-PNG\logo-220x220-utah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64" y="302949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J:\GROSS\Map Logos-PNG\logo-220x220-UVA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320689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J:\GROSS\Map Logos-PNG\logo-220x220-west-virginia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8" y="31626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J:\GROSS\Map Logos-PNG\logo-220x220-wisconsin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12" y="211394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J:\GROSS\Map Logos-PNG\logo-220x220-wyoming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9" y="240345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tgross\AppData\Local\Microsoft\Windows\Temporary Internet Files\Content.Outlook\YF90GZDN\logo-220x220-LSU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55" y="473229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9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1-AAU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6" name="Picture 2" descr="J:\GROSS\Map Logos-PNG\logo-220x220-U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53" y="129620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3" descr="J:\GROSS\Map Logos-PNG\logo-220x220-alaba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16" y="430959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4" descr="J:\GROSS\Map Logos-PNG\logo-220x220-arizo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22" y="39544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5" descr="J:\GROSS\Map Logos-PNG\logo-220x220-arkans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77" y="397654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6" descr="J:\GROSS\Map Logos-PNG\logo-220x220-Buffal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15" y="1923776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7" descr="J:\GROSS\Map Logos-PNG\logo-220x220-c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186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8" descr="J:\GROSS\Map Logos-PNG\logo-220x220-colorad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79581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 descr="J:\GROSS\Map Logos-PNG\logo-220x220-florid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2" y="50292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0" descr="J:\GROSS\Map Logos-PNG\logo-220x220-georgi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64" y="427519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1" descr="J:\GROSS\Map Logos-PNG\logo-220x220-hawai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5" y="50292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2" descr="J:\GROSS\Map Logos-PNG\logo-220x220-idah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67" y="215373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3" descr="J:\GROSS\Map Logos-PNG\logo-220x220-illinoi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15" y="29857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4" descr="J:\GROSS\Map Logos-PNG\logo-220x220-indian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7" y="288405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5" descr="J:\GROSS\Map Logos-PNG\logo-220x220-iow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7" y="26414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J:\GROSS\Map Logos-PNG\logo-220x220-kansa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39" y="331057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7" descr="J:\GROSS\Map Logos-PNG\logo-220x220-marylan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92" y="28948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18" descr="J:\GROSS\Map Logos-PNG\logo-220x220-michiga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35" y="238900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19" descr="J:\GROSS\Map Logos-PNG\logo-220x220-minnesot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17" y="187301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0" descr="J:\GROSS\Map Logos-PNG\logo-220x220-mizzou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70" y="33455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1" descr="J:\GROSS\Map Logos-PNG\logo-220x220-nebraska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0" y="275190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2" descr="J:\GROSS\Map Logos-PNG\logo-220x220-nevada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05" y="277699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3" descr="J:\GROSS\Map Logos-PNG\logo-220x220-new-mexico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64" y="397654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4" descr="J:\GROSS\Map Logos-PNG\logo-220x220-ohio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46" y="283274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5" descr="J:\GROSS\Map Logos-PNG\logo-220x220-oklahoma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32" y="38684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6" descr="J:\GROSS\Map Logos-PNG\logo-220x220-Ole-Miss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92" y="425086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7" descr="J:\GROSS\Map Logos-PNG\logo-220x220-oregon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27" y="193765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8" descr="J:\GROSS\Map Logos-PNG\logo-220x220-penn-state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92" y="260737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9" descr="J:\GROSS\Map Logos-PNG\logo-220x220-rutger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83" y="2582446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30" descr="J:\GROSS\Map Logos-PNG\logo-220x220-south-carolina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04" y="399332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31" descr="J:\GROSS\Map Logos-PNG\logo-220x220-tennessee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56" y="374235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32" descr="J:\GROSS\Map Logos-PNG\logo-220x220-texa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62" y="473407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34" descr="J:\GROSS\Map Logos-PNG\logo-220x220-UCONN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63" y="225646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35" descr="J:\GROSS\Map Logos-PNG\logo-220x220-UK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15" y="33366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37" descr="J:\GROSS\Map Logos-PNG\logo-220x220-utah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64" y="302949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38" descr="J:\GROSS\Map Logos-PNG\logo-220x220-UVA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320689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39" descr="J:\GROSS\Map Logos-PNG\logo-220x220-west-virginia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8" y="31626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40" descr="J:\GROSS\Map Logos-PNG\logo-220x220-wisconsin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12" y="211394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41" descr="J:\GROSS\Map Logos-PNG\logo-220x220-wyomin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9" y="240345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36" descr="J:\GROSS\Map Logos-PNG\logo-220x220-UNC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5" y="36107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etgross\AppData\Local\Microsoft\Windows\Temporary Internet Files\Content.Outlook\YF90GZDN\logo-220x220-LSU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55" y="473229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GROSS\11-1-12\map1-non B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J:\GROSS\Map Logos-PNG\logo-220x220-U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53" y="129620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J:\GROSS\Map Logos-PNG\logo-220x220-arizo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22" y="39544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J:\GROSS\Map Logos-PNG\logo-220x220-c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186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J:\GROSS\Map Logos-PNG\logo-220x220-colorad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79581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J:\GROSS\Map Logos-PNG\logo-220x220-florid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2" y="50292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J:\GROSS\Map Logos-PNG\logo-220x220-illinoi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15" y="29857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J:\GROSS\Map Logos-PNG\logo-220x220-indian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7" y="288405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J:\GROSS\Map Logos-PNG\logo-220x220-iow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7" y="26414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J:\GROSS\Map Logos-PNG\logo-220x220-kansa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39" y="331057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 descr="J:\GROSS\Map Logos-PNG\logo-220x220-marylan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92" y="28948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J:\GROSS\Map Logos-PNG\logo-220x220-michiga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35" y="238900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J:\GROSS\Map Logos-PNG\logo-220x220-minnesot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17" y="187301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J:\GROSS\Map Logos-PNG\logo-220x220-mizzou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70" y="334553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J:\GROSS\Map Logos-PNG\logo-220x220-ohi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46" y="283274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7" descr="J:\GROSS\Map Logos-PNG\logo-220x220-orego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27" y="193765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J:\GROSS\Map Logos-PNG\logo-220x220-penn-stat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92" y="260737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9" descr="J:\GROSS\Map Logos-PNG\logo-220x220-rutger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83" y="2582446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2" descr="J:\GROSS\Map Logos-PNG\logo-220x220-texa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62" y="473407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 descr="J:\GROSS\Map Logos-PNG\logo-220x220-UVA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320689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 descr="J:\GROSS\Map Logos-PNG\logo-220x220-wisconsi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12" y="211394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6" descr="J:\GROSS\Map Logos-PNG\logo-220x220-UN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5" y="3610789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J:\GROSS\Map Logos-PNG\logo-220x220-Buffalo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15" y="1923776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6312</TotalTime>
  <Words>214</Words>
  <Application>Microsoft Office PowerPoint</Application>
  <PresentationFormat>On-screen Show (4:3)</PresentationFormat>
  <Paragraphs>30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Aharoni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Division of Athletics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Division of Athletics</dc:creator>
  <cp:lastModifiedBy>Faculty Senate</cp:lastModifiedBy>
  <cp:revision>232</cp:revision>
  <cp:lastPrinted>2012-08-02T18:24:01Z</cp:lastPrinted>
  <dcterms:created xsi:type="dcterms:W3CDTF">2012-07-26T20:17:14Z</dcterms:created>
  <dcterms:modified xsi:type="dcterms:W3CDTF">2016-07-29T14:48:34Z</dcterms:modified>
</cp:coreProperties>
</file>